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8"/>
  </p:notesMasterIdLst>
  <p:handoutMasterIdLst>
    <p:handoutMasterId r:id="rId29"/>
  </p:handoutMasterIdLst>
  <p:sldIdLst>
    <p:sldId id="298" r:id="rId5"/>
    <p:sldId id="306" r:id="rId6"/>
    <p:sldId id="310" r:id="rId7"/>
    <p:sldId id="305" r:id="rId8"/>
    <p:sldId id="311" r:id="rId9"/>
    <p:sldId id="312" r:id="rId10"/>
    <p:sldId id="313" r:id="rId11"/>
    <p:sldId id="314" r:id="rId12"/>
    <p:sldId id="315" r:id="rId13"/>
    <p:sldId id="316" r:id="rId14"/>
    <p:sldId id="300" r:id="rId15"/>
    <p:sldId id="309" r:id="rId16"/>
    <p:sldId id="301" r:id="rId17"/>
    <p:sldId id="307" r:id="rId18"/>
    <p:sldId id="318" r:id="rId19"/>
    <p:sldId id="302" r:id="rId20"/>
    <p:sldId id="317" r:id="rId21"/>
    <p:sldId id="319" r:id="rId22"/>
    <p:sldId id="321" r:id="rId23"/>
    <p:sldId id="322" r:id="rId24"/>
    <p:sldId id="324" r:id="rId25"/>
    <p:sldId id="323" r:id="rId26"/>
    <p:sldId id="325" r:id="rId2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4" autoAdjust="0"/>
    <p:restoredTop sz="94619" autoAdjust="0"/>
  </p:normalViewPr>
  <p:slideViewPr>
    <p:cSldViewPr snapToGrid="0">
      <p:cViewPr varScale="1">
        <p:scale>
          <a:sx n="131" d="100"/>
          <a:sy n="131" d="100"/>
        </p:scale>
        <p:origin x="1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8A66B-0E4E-43CF-AC25-E1F5C9480790}" type="datetime1">
              <a:rPr lang="ko-KR" altLang="en-US" smtClean="0">
                <a:latin typeface="+mj-lt"/>
              </a:rPr>
              <a:t>2024-12-08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87B52-5972-46E8-9E70-25E60BD3C3B3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34264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46F79D57-BC44-4965-82C0-A50C4CBDD07F}" type="datetime1">
              <a:rPr lang="ko-KR" altLang="en-US" smtClean="0"/>
              <a:pPr/>
              <a:t>2024-12-08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F7475197-EF76-48B8-96B8-921BFA77342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220481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475197-EF76-48B8-96B8-921BFA77342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632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7475197-EF76-48B8-96B8-921BFA77342C}" type="slidenum">
              <a:rPr lang="en-US" altLang="ko-KR" smtClean="0">
                <a:latin typeface="+mj-ea"/>
                <a:ea typeface="+mj-ea"/>
              </a:rPr>
              <a:t>11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572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718938-5127-48A7-ADEF-D7331CE3B950}" type="datetime1">
              <a:rPr lang="ko-KR" altLang="en-US" noProof="0" smtClean="0"/>
              <a:t>2024-12-08</a:t>
            </a:fld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F691F6-DFD4-495C-9464-E0A8BC8F3435}" type="datetime1">
              <a:rPr lang="ko-KR" altLang="en-US" noProof="0" smtClean="0"/>
              <a:t>2024-12-08</a:t>
            </a:fld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EA9843-C397-4C77-A926-B3EB33000078}" type="datetime1">
              <a:rPr lang="ko-KR" altLang="en-US" noProof="0" smtClean="0"/>
              <a:t>2024-12-08</a:t>
            </a:fld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3D6FF6-8A55-4513-9B8C-EA23816299A7}" type="datetime1">
              <a:rPr lang="ko-KR" altLang="en-US" noProof="0" smtClean="0"/>
              <a:t>2024-12-08</a:t>
            </a:fld>
            <a:endParaRPr lang="ko-KR" altLang="en-US" noProof="0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4A61B5-C08F-4E21-84BD-F0A1B2E2EA9D}" type="datetime1">
              <a:rPr lang="ko-KR" altLang="en-US" noProof="0" smtClean="0"/>
              <a:t>2024-12-08</a:t>
            </a:fld>
            <a:endParaRPr lang="ko-KR" altLang="en-US" noProof="0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1038AB-1806-46B7-BA1C-7F2E76DF4C3D}" type="datetime1">
              <a:rPr lang="ko-KR" altLang="en-US" noProof="0" smtClean="0"/>
              <a:t>2024-12-08</a:t>
            </a:fld>
            <a:endParaRPr lang="ko-KR" altLang="en-US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3915F4-39BC-4131-9666-D2A49555ABB7}" type="datetime1">
              <a:rPr lang="ko-KR" altLang="en-US" noProof="0" smtClean="0"/>
              <a:t>2024-12-08</a:t>
            </a:fld>
            <a:endParaRPr lang="ko-KR" altLang="en-US" noProof="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A83BF251-AEA9-41C4-BB30-20BBEEEF1165}" type="datetime1">
              <a:rPr lang="ko-KR" altLang="en-US" noProof="0" smtClean="0"/>
              <a:t>2024-12-08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8B8B15FF-F4B9-402C-900A-C1405E9D73C3}" type="datetime1">
              <a:rPr lang="ko-KR" altLang="en-US" noProof="0" smtClean="0"/>
              <a:t>2024-12-08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58107BD-446F-4DE6-868D-15D2DA23EB43}" type="datetime1">
              <a:rPr lang="ko-KR" altLang="en-US" noProof="0" smtClean="0"/>
              <a:t>2024-12-08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4" name="그림 3" descr="연필이 위에 놓여진 종이 한 장의 클로즈업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b">
            <a:normAutofit/>
          </a:bodyPr>
          <a:lstStyle/>
          <a:p>
            <a:r>
              <a:rPr lang="ko-KR" altLang="en-US" sz="4400" dirty="0">
                <a:solidFill>
                  <a:schemeClr val="tx1"/>
                </a:solidFill>
                <a:latin typeface="+mj-ea"/>
              </a:rPr>
              <a:t>평균기온의 상승과 사회적 관심도</a:t>
            </a:r>
            <a:endParaRPr lang="en-US" altLang="ko-KR" sz="44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/>
          </a:bodyPr>
          <a:lstStyle/>
          <a:p>
            <a:pPr rtl="0">
              <a:lnSpc>
                <a:spcPct val="100000"/>
              </a:lnSpc>
            </a:pPr>
            <a:r>
              <a:rPr lang="en-US" altLang="ko-KR" sz="1600" dirty="0">
                <a:latin typeface="+mj-ea"/>
                <a:ea typeface="+mj-ea"/>
              </a:rPr>
              <a:t>20241048 </a:t>
            </a:r>
            <a:r>
              <a:rPr lang="ko-KR" altLang="en-US" sz="1600" dirty="0">
                <a:latin typeface="+mj-ea"/>
                <a:ea typeface="+mj-ea"/>
              </a:rPr>
              <a:t>안준호</a:t>
            </a:r>
            <a:br>
              <a:rPr lang="en-US" altLang="ko-KR" sz="1600" dirty="0">
                <a:latin typeface="+mj-ea"/>
                <a:ea typeface="+mj-ea"/>
              </a:rPr>
            </a:br>
            <a:r>
              <a:rPr lang="ko-KR" altLang="en-US" sz="1600" dirty="0">
                <a:latin typeface="+mj-ea"/>
                <a:ea typeface="+mj-ea"/>
              </a:rPr>
              <a:t>보존과학과</a:t>
            </a:r>
            <a:endParaRPr lang="en-US" altLang="ko-KR" sz="1600" dirty="0">
              <a:latin typeface="+mj-ea"/>
              <a:ea typeface="+mj-ea"/>
            </a:endParaRPr>
          </a:p>
        </p:txBody>
      </p:sp>
      <p:cxnSp>
        <p:nvCxnSpPr>
          <p:cNvPr id="37" name="직선 연결선(S)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2CE959C-B840-6C9B-479D-F8D39B327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dirty="0"/>
              <a:t>기후 위기</a:t>
            </a:r>
            <a:r>
              <a:rPr lang="en-US" altLang="ko-KR" dirty="0"/>
              <a:t>, </a:t>
            </a:r>
            <a:r>
              <a:rPr lang="ko-KR" altLang="en-US" dirty="0"/>
              <a:t>기후 변화</a:t>
            </a:r>
            <a:r>
              <a:rPr lang="en-US" altLang="ko-KR" dirty="0"/>
              <a:t>, </a:t>
            </a:r>
            <a:r>
              <a:rPr lang="ko-KR" altLang="en-US" dirty="0"/>
              <a:t>지구온난화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FAD296-DAEB-4DE9-6440-2A5FADA9F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91875"/>
            <a:ext cx="10058400" cy="31935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570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D72EE82-CCAC-59BF-0722-C8C18D0D5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3038"/>
            <a:ext cx="12192000" cy="579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E919B-34E1-D1D0-9032-6DFC2BD63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501DEC-326A-FF17-779C-57C603800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467" y="1857564"/>
            <a:ext cx="6830378" cy="45631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D35EAD5-99C9-033D-0C15-4DEEEFA4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관찰 할 수 있는 </a:t>
            </a:r>
            <a:r>
              <a:rPr lang="ko-KR" altLang="en-US" dirty="0" err="1"/>
              <a:t>극값들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8B30EC-CC3F-EDD8-9631-03F7017A9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24953"/>
            <a:ext cx="2616740" cy="3760891"/>
          </a:xfrm>
        </p:spPr>
        <p:txBody>
          <a:bodyPr/>
          <a:lstStyle/>
          <a:p>
            <a:r>
              <a:rPr lang="en-US" altLang="ko-KR" dirty="0"/>
              <a:t>1997</a:t>
            </a:r>
            <a:r>
              <a:rPr lang="ko-KR" altLang="en-US" dirty="0"/>
              <a:t>년 </a:t>
            </a:r>
            <a:r>
              <a:rPr lang="ko-KR" altLang="en-US" dirty="0" err="1"/>
              <a:t>극대값</a:t>
            </a:r>
            <a:endParaRPr lang="en-US" altLang="ko-KR" dirty="0"/>
          </a:p>
          <a:p>
            <a:r>
              <a:rPr lang="ko-KR" altLang="en-US" dirty="0"/>
              <a:t>교토 의정서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54FF17-A26B-1B6D-6604-371F2BB75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183" y="2259240"/>
            <a:ext cx="8161506" cy="281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4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2DA25BB-91C1-503F-ABC2-BF062FF96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217" y="1911977"/>
            <a:ext cx="4577941" cy="43818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9090370-3388-49E6-2445-1BDEBC77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관찰 할 수 있는 </a:t>
            </a:r>
            <a:r>
              <a:rPr lang="ko-KR" altLang="en-US" dirty="0" err="1"/>
              <a:t>극값들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0700E8-4504-8C56-2671-7D06B9583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2009</a:t>
            </a:r>
            <a:r>
              <a:rPr lang="ko-KR" altLang="en-US" dirty="0"/>
              <a:t>년 </a:t>
            </a:r>
            <a:r>
              <a:rPr lang="ko-KR" altLang="en-US" dirty="0" err="1"/>
              <a:t>극대점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C54CDF-AD4E-34E1-ECA4-E25474BFD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440" y="856527"/>
            <a:ext cx="3571411" cy="276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30BA1-BEB6-9147-343B-F3A28A0F1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C5C7E-6703-4F48-9E59-066DCADD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관찰 할 수 있는 </a:t>
            </a:r>
            <a:r>
              <a:rPr lang="ko-KR" altLang="en-US" dirty="0" err="1"/>
              <a:t>극값들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2924B5-EB13-BD5B-258F-7BBAAB6CA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2040535" cy="3760891"/>
          </a:xfrm>
        </p:spPr>
        <p:txBody>
          <a:bodyPr/>
          <a:lstStyle/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endParaRPr lang="en-US" altLang="ko-KR" dirty="0"/>
          </a:p>
          <a:p>
            <a:r>
              <a:rPr lang="ko-KR" altLang="en-US" dirty="0"/>
              <a:t>급격한 증가 보임</a:t>
            </a:r>
          </a:p>
        </p:txBody>
      </p:sp>
      <p:pic>
        <p:nvPicPr>
          <p:cNvPr id="2050" name="Picture 2" descr="사상 최저 기온으로 시작해 최고 기온 찍은 2018년…이상기후의 원인은?">
            <a:extLst>
              <a:ext uri="{FF2B5EF4-FFF2-40B4-BE49-F238E27FC236}">
                <a16:creationId xmlns:a16="http://schemas.microsoft.com/office/drawing/2014/main" id="{C1455BBC-C07D-90D4-1DE5-B7F19FC39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849" y="1915610"/>
            <a:ext cx="3292675" cy="425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C74C93-FF7A-0E32-BF68-25848F05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70" y="1957423"/>
            <a:ext cx="3656443" cy="431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45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83324B-8087-8590-3D4B-B342F91DE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뉴스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0F4852-4492-98B6-3074-8A33A5166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빅카인즈</a:t>
            </a:r>
            <a:r>
              <a:rPr lang="ko-KR" altLang="en-US" dirty="0"/>
              <a:t> 이용해 제작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기후위기</a:t>
            </a:r>
            <a:r>
              <a:rPr lang="en-US" altLang="ko-KR" dirty="0"/>
              <a:t>” “</a:t>
            </a:r>
            <a:r>
              <a:rPr lang="ko-KR" altLang="en-US" dirty="0"/>
              <a:t>지구온난화</a:t>
            </a:r>
            <a:r>
              <a:rPr lang="en-US" altLang="ko-KR" dirty="0"/>
              <a:t>” ”</a:t>
            </a:r>
            <a:r>
              <a:rPr lang="ko-KR" altLang="en-US" dirty="0"/>
              <a:t>기후변화</a:t>
            </a:r>
            <a:r>
              <a:rPr lang="en-US" altLang="ko-KR" dirty="0"/>
              <a:t>” </a:t>
            </a:r>
            <a:r>
              <a:rPr lang="ko-KR" altLang="en-US" dirty="0"/>
              <a:t>텍스트로 검색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 중 </a:t>
            </a:r>
            <a:r>
              <a:rPr lang="en-US" altLang="ko-KR" dirty="0"/>
              <a:t>“</a:t>
            </a:r>
            <a:r>
              <a:rPr lang="ko-KR" altLang="en-US" dirty="0"/>
              <a:t>기후위기로 텍스트 추출</a:t>
            </a:r>
          </a:p>
        </p:txBody>
      </p:sp>
    </p:spTree>
    <p:extLst>
      <p:ext uri="{BB962C8B-B14F-4D97-AF65-F5344CB8AC3E}">
        <p14:creationId xmlns:p14="http://schemas.microsoft.com/office/powerpoint/2010/main" val="3259149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72E0A-75DC-9AE7-AF1F-D5B30475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기후 위기 관련 텍스트</a:t>
            </a:r>
            <a:r>
              <a:rPr lang="en-US" altLang="ko-KR" dirty="0"/>
              <a:t>(24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29D049-306D-543D-AC11-5051576FA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23556"/>
            <a:ext cx="5357390" cy="43962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B3E8F6-29B0-AB3F-8C4A-217D0E977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614" y="2061834"/>
            <a:ext cx="1839718" cy="41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5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프, 텍스트, 도표, 스크린샷이(가) 표시된 사진&#10;&#10;자동 생성된 설명">
            <a:extLst>
              <a:ext uri="{FF2B5EF4-FFF2-40B4-BE49-F238E27FC236}">
                <a16:creationId xmlns:a16="http://schemas.microsoft.com/office/drawing/2014/main" id="{B98F1CE7-198E-BF65-979F-FB962FE5A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751"/>
            <a:ext cx="12192000" cy="549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65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30F2D-BDDA-46DC-8572-A450E219F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13192D-86AA-6CDB-0E1D-8F0B35E43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111"/>
            <a:ext cx="12192000" cy="63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73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44386-24C9-5471-4600-B89C5CBD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835A71-27C7-0DED-1F74-193F2FC30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293"/>
            <a:ext cx="12192000" cy="579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29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39F63-0528-EACF-4741-6C43446E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사용한 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2D4A44-C71E-F036-9420-7A18E9F47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11" y="1938349"/>
            <a:ext cx="6138589" cy="4387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AA26CC-ED98-FEF2-D2FA-4AFC43C13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938349"/>
            <a:ext cx="5338025" cy="402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27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14091A-5656-8F47-CCE1-2F83D0EEC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52" y="1533260"/>
            <a:ext cx="8211696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95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6ACEE-7094-1C45-B069-BBD69821F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7C945-67F2-FA54-312B-2ABEC2B7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극값들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90CBED-0396-FE82-71B9-46B0EC0AC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658" y="1737360"/>
            <a:ext cx="2686425" cy="43154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2741BC-DACC-8612-A50A-4BC30D97D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490" y="1849248"/>
            <a:ext cx="5293476" cy="409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3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250C8-359A-6101-6985-10992A5F0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극값들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900856-FFC4-AFAF-A41E-8BBF75AEE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817" y="-218133"/>
            <a:ext cx="409142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AD73A0-0566-1A9C-076A-6033F8453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393" y="1403567"/>
            <a:ext cx="3172268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39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A3E8E-D85F-1FC3-C700-3D01D8D7D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9C6FA-0DF8-1B83-CA1D-39BDCC3E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극값들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5DA62F-9C93-3F78-65C8-D3E975599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536" y="700267"/>
            <a:ext cx="2807484" cy="50058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D74C741-36D5-2A90-D549-FE31CF1FF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631" y="900112"/>
            <a:ext cx="3743325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227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C11EB-28D8-5C9B-D295-6FD4B06F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388CF-2ACA-D2F8-F13D-21D12F98B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8580545" cy="3760891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ko-KR" altLang="en-US" dirty="0"/>
              <a:t>필요 없는 부분 제거</a:t>
            </a:r>
            <a:br>
              <a:rPr lang="en-US" altLang="ko-KR" dirty="0"/>
            </a:br>
            <a:r>
              <a:rPr lang="ko-KR" altLang="en-US" dirty="0"/>
              <a:t>관측소를 하나로 정했습니다</a:t>
            </a:r>
            <a:r>
              <a:rPr lang="en-US" altLang="ko-KR" dirty="0"/>
              <a:t>(</a:t>
            </a:r>
            <a:r>
              <a:rPr lang="ko-KR" altLang="en-US" dirty="0"/>
              <a:t>인천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TAVG(</a:t>
            </a:r>
            <a:r>
              <a:rPr lang="ko-KR" altLang="en-US" dirty="0"/>
              <a:t>평균 기온</a:t>
            </a:r>
            <a:r>
              <a:rPr lang="en-US" altLang="ko-KR" dirty="0"/>
              <a:t>)</a:t>
            </a:r>
            <a:r>
              <a:rPr lang="ko-KR" altLang="en-US" dirty="0"/>
              <a:t>의 경우 없는 부분은 다른 데이터에서 가져왔고</a:t>
            </a:r>
            <a:r>
              <a:rPr lang="en-US" altLang="ko-KR" dirty="0"/>
              <a:t>, </a:t>
            </a:r>
            <a:r>
              <a:rPr lang="ko-KR" altLang="en-US" dirty="0"/>
              <a:t>없는 부분은 </a:t>
            </a:r>
            <a:r>
              <a:rPr lang="ko-KR" altLang="en-US" dirty="0" err="1"/>
              <a:t>보간법으로</a:t>
            </a:r>
            <a:r>
              <a:rPr lang="ko-KR" altLang="en-US" dirty="0"/>
              <a:t> </a:t>
            </a:r>
            <a:r>
              <a:rPr lang="en-US" altLang="ko-KR" dirty="0"/>
              <a:t>TMAX</a:t>
            </a:r>
            <a:r>
              <a:rPr lang="ko-KR" altLang="en-US" dirty="0"/>
              <a:t>와 </a:t>
            </a:r>
            <a:r>
              <a:rPr lang="en-US" altLang="ko-KR" dirty="0"/>
              <a:t>TMIN</a:t>
            </a:r>
            <a:r>
              <a:rPr lang="ko-KR" altLang="en-US" dirty="0"/>
              <a:t>의 평균으로 정했습니다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A903B4-07FC-814C-4573-B7637789C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825" y="1926876"/>
            <a:ext cx="1706902" cy="426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10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3B8BF-0729-912D-350C-A38EDB922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5" y="-452484"/>
            <a:ext cx="10058400" cy="1450757"/>
          </a:xfrm>
        </p:spPr>
        <p:txBody>
          <a:bodyPr/>
          <a:lstStyle/>
          <a:p>
            <a:r>
              <a:rPr lang="ko-KR" altLang="en-US" dirty="0"/>
              <a:t>평균 기온</a:t>
            </a:r>
            <a:r>
              <a:rPr lang="en-US" altLang="ko-KR" dirty="0"/>
              <a:t>/</a:t>
            </a:r>
            <a:r>
              <a:rPr lang="ko-KR" altLang="en-US" dirty="0"/>
              <a:t>추세선 분석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B9205-B6AD-B28B-61D9-04510BB2A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051565" cy="3760891"/>
          </a:xfrm>
        </p:spPr>
        <p:txBody>
          <a:bodyPr/>
          <a:lstStyle/>
          <a:p>
            <a:r>
              <a:rPr lang="ko-KR" altLang="en-US" dirty="0"/>
              <a:t>추세선 분석 결과</a:t>
            </a:r>
            <a:r>
              <a:rPr lang="en-US" altLang="ko-KR" dirty="0"/>
              <a:t>, </a:t>
            </a:r>
            <a:r>
              <a:rPr lang="ko-KR" altLang="en-US" dirty="0"/>
              <a:t>점점 온도가 상승하고 있음을 알 수 있었음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계절에 대해 분리해서 본다면 명확한 결과를 얻을 수 있을 것으로 사료됨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 descr="출력 이미지">
            <a:extLst>
              <a:ext uri="{FF2B5EF4-FFF2-40B4-BE49-F238E27FC236}">
                <a16:creationId xmlns:a16="http://schemas.microsoft.com/office/drawing/2014/main" id="{3BA8AB4A-E6AB-D873-2014-C5E8E500D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45" y="2042762"/>
            <a:ext cx="7986409" cy="42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59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2286630-A262-2598-B52A-E802A3AF4050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2533090" y="0"/>
            <a:ext cx="7125835" cy="45783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64975A1-D4EA-6888-31B2-DBA5AEEB3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겨울</a:t>
            </a:r>
          </a:p>
        </p:txBody>
      </p:sp>
    </p:spTree>
    <p:extLst>
      <p:ext uri="{BB962C8B-B14F-4D97-AF65-F5344CB8AC3E}">
        <p14:creationId xmlns:p14="http://schemas.microsoft.com/office/powerpoint/2010/main" val="2935249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10479-BCFF-BF58-6803-D14701C86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EA12690-B155-2DD6-725D-6304F2A6E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3090" y="0"/>
            <a:ext cx="7125835" cy="45783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0858D90-75F7-B54A-ED7A-FD3664AE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봄</a:t>
            </a:r>
          </a:p>
        </p:txBody>
      </p:sp>
    </p:spTree>
    <p:extLst>
      <p:ext uri="{BB962C8B-B14F-4D97-AF65-F5344CB8AC3E}">
        <p14:creationId xmlns:p14="http://schemas.microsoft.com/office/powerpoint/2010/main" val="1271895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B8D35-7DD1-D7F1-5D8A-78339B099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CE0FC7F-2E1C-D9E9-94A3-3A668A4D6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9172" y="0"/>
            <a:ext cx="7153670" cy="45783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4707DB8-EEEB-E266-8D78-231AE65D6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여름</a:t>
            </a:r>
          </a:p>
        </p:txBody>
      </p:sp>
    </p:spTree>
    <p:extLst>
      <p:ext uri="{BB962C8B-B14F-4D97-AF65-F5344CB8AC3E}">
        <p14:creationId xmlns:p14="http://schemas.microsoft.com/office/powerpoint/2010/main" val="509031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CCD4A-4F3A-DC34-9FDF-88AC1ECF4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F82516A-ABCE-9BD7-E81D-64E72896E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0603" y="0"/>
            <a:ext cx="7070809" cy="45783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95D66D3-09A9-D9B7-8A44-621E6BECF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가을</a:t>
            </a:r>
          </a:p>
        </p:txBody>
      </p:sp>
    </p:spTree>
    <p:extLst>
      <p:ext uri="{BB962C8B-B14F-4D97-AF65-F5344CB8AC3E}">
        <p14:creationId xmlns:p14="http://schemas.microsoft.com/office/powerpoint/2010/main" val="3767822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3D8FB127-AAA2-88A2-41CA-DCAE719C4655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6794EC0-C892-A28F-942E-997C5C0A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추세가 보이긴 하지만</a:t>
            </a:r>
            <a:r>
              <a:rPr lang="en-US" altLang="ko-KR" dirty="0"/>
              <a:t>, </a:t>
            </a:r>
            <a:r>
              <a:rPr lang="ko-KR" altLang="en-US" dirty="0"/>
              <a:t>증가율의 변화가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AB26A8-64D3-1798-710E-E883AF169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뉴스의 증가와 동일하지 않다</a:t>
            </a:r>
            <a:endParaRPr lang="en-US" altLang="ko-KR" dirty="0"/>
          </a:p>
          <a:p>
            <a:r>
              <a:rPr lang="ko-KR" altLang="en-US" dirty="0"/>
              <a:t>가을</a:t>
            </a:r>
            <a:r>
              <a:rPr lang="en-US" altLang="ko-KR" dirty="0"/>
              <a:t>/</a:t>
            </a:r>
            <a:r>
              <a:rPr lang="ko-KR" altLang="en-US" dirty="0"/>
              <a:t>봄의 연교차가 다른 계절보다 낮다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AB4FA1-B906-879D-7E51-10A1FB9B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" y="997084"/>
            <a:ext cx="12192000" cy="36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7709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479_TF22712842_Win32.potx" id="{CC07D039-0641-4FD4-BFFD-30D69403F82F}" vid="{1D9AF884-F744-476B-9EF7-B7D6984CBAC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{D68A63F3-8DEC-4A33-80C3-216962B7075B}tf22712842_win32</Template>
  <TotalTime>483</TotalTime>
  <Words>169</Words>
  <Application>Microsoft Office PowerPoint</Application>
  <PresentationFormat>와이드스크린</PresentationFormat>
  <Paragraphs>36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Calibri</vt:lpstr>
      <vt:lpstr>1_RetrospectVTI</vt:lpstr>
      <vt:lpstr>평균기온의 상승과 사회적 관심도</vt:lpstr>
      <vt:lpstr>사용한 데이터</vt:lpstr>
      <vt:lpstr>데이터 전처리</vt:lpstr>
      <vt:lpstr>평균 기온/추세선 분석 결과</vt:lpstr>
      <vt:lpstr>겨울</vt:lpstr>
      <vt:lpstr>봄</vt:lpstr>
      <vt:lpstr>여름</vt:lpstr>
      <vt:lpstr>가을</vt:lpstr>
      <vt:lpstr>추세가 보이긴 하지만, 증가율의 변화가 </vt:lpstr>
      <vt:lpstr>기후 위기, 기후 변화, 지구온난화</vt:lpstr>
      <vt:lpstr>PowerPoint 프레젠테이션</vt:lpstr>
      <vt:lpstr>관찰 할 수 있는 극값들</vt:lpstr>
      <vt:lpstr>관찰 할 수 있는 극값들</vt:lpstr>
      <vt:lpstr>관찰 할 수 있는 극값들</vt:lpstr>
      <vt:lpstr>뉴스 분석</vt:lpstr>
      <vt:lpstr>기후 위기 관련 텍스트(24년)</vt:lpstr>
      <vt:lpstr>PowerPoint 프레젠테이션</vt:lpstr>
      <vt:lpstr>PowerPoint 프레젠테이션</vt:lpstr>
      <vt:lpstr>PowerPoint 프레젠테이션</vt:lpstr>
      <vt:lpstr>PowerPoint 프레젠테이션</vt:lpstr>
      <vt:lpstr>극값들</vt:lpstr>
      <vt:lpstr>극값들</vt:lpstr>
      <vt:lpstr>극값들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s1867</dc:creator>
  <cp:lastModifiedBy>s1867</cp:lastModifiedBy>
  <cp:revision>7</cp:revision>
  <dcterms:created xsi:type="dcterms:W3CDTF">2024-12-04T09:22:02Z</dcterms:created>
  <dcterms:modified xsi:type="dcterms:W3CDTF">2024-12-08T13:02:14Z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